
<file path=[Content_Types].xml><?xml version="1.0" encoding="utf-8"?>
<Types xmlns="http://schemas.openxmlformats.org/package/2006/content-types">
  <Default ContentType="application/vnd.openxmlformats-package.relationships+xml" Extension="rels"/>
  <Default ContentType="image/png" Extension="png"/>
  <Default ContentType="application/xml" Extension="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4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2" Type="http://schemas.openxmlformats.org/officeDocument/2006/relationships/presProps" Target="presProps.xml"/><Relationship Id="rId1" Type="http://schemas.openxmlformats.org/officeDocument/2006/relationships/theme" Target="theme/theme2.xml"/><Relationship Id="rId4" Type="http://schemas.openxmlformats.org/officeDocument/2006/relationships/slideMaster" Target="slideMasters/slideMaster1.xml"/><Relationship Id="rId3" Type="http://schemas.openxmlformats.org/officeDocument/2006/relationships/tableStyles" Target="tableStyles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2104480" y="685800"/>
            <a:ext cx="26495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>
            <p:ph idx="2" type="sldImg"/>
          </p:nvPr>
        </p:nvSpPr>
        <p:spPr>
          <a:xfrm>
            <a:off x="2104480" y="685800"/>
            <a:ext cx="26495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x="582929" y="3096313"/>
            <a:ext cx="6606599" cy="22682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x="582929" y="5553882"/>
            <a:ext cx="6606599" cy="1534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7273272" y="9288596"/>
            <a:ext cx="466499" cy="769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388619" y="402802"/>
            <a:ext cx="6995100" cy="16763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x="388619" y="2346959"/>
            <a:ext cx="6995100" cy="7285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7273272" y="9288596"/>
            <a:ext cx="466499" cy="769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88619" y="402802"/>
            <a:ext cx="6995100" cy="16763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88619" y="2346959"/>
            <a:ext cx="3395400" cy="7285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x="3988432" y="2346959"/>
            <a:ext cx="3395400" cy="7285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7273272" y="9288596"/>
            <a:ext cx="466499" cy="769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388619" y="402802"/>
            <a:ext cx="6995100" cy="16763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7273272" y="9288596"/>
            <a:ext cx="466499" cy="769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idx="1" type="body"/>
          </p:nvPr>
        </p:nvSpPr>
        <p:spPr>
          <a:xfrm>
            <a:off x="388619" y="8616782"/>
            <a:ext cx="6995100" cy="10160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7273272" y="9288596"/>
            <a:ext cx="466499" cy="769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idx="12" type="sldNum"/>
          </p:nvPr>
        </p:nvSpPr>
        <p:spPr>
          <a:xfrm>
            <a:off x="7273272" y="9288596"/>
            <a:ext cx="466499" cy="769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388619" y="402802"/>
            <a:ext cx="6995100" cy="16763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388619" y="2346959"/>
            <a:ext cx="6995100" cy="72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7273272" y="9288596"/>
            <a:ext cx="466499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01.png"/><Relationship Id="rId3" Type="http://schemas.openxmlformats.org/officeDocument/2006/relationships/image" Target="../media/image02.png"/><Relationship Id="rId6" Type="http://schemas.openxmlformats.org/officeDocument/2006/relationships/image" Target="../media/image00.png"/><Relationship Id="rId5" Type="http://schemas.openxmlformats.org/officeDocument/2006/relationships/image" Target="../media/image0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Shape 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7826099" cy="10058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Shape 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4800" y="152400"/>
            <a:ext cx="72390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Shape 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86525" y="1953900"/>
            <a:ext cx="7324725" cy="975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Shape 33"/>
          <p:cNvSpPr txBox="1"/>
          <p:nvPr/>
        </p:nvSpPr>
        <p:spPr>
          <a:xfrm>
            <a:off x="5814300" y="1746450"/>
            <a:ext cx="2011799" cy="563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200">
                <a:latin typeface="Consolas"/>
                <a:ea typeface="Consolas"/>
                <a:cs typeface="Consolas"/>
                <a:sym typeface="Consolas"/>
              </a:rPr>
              <a:t>MONTHLY</a:t>
            </a:r>
          </a:p>
        </p:txBody>
      </p:sp>
      <p:sp>
        <p:nvSpPr>
          <p:cNvPr id="34" name="Shape 34"/>
          <p:cNvSpPr txBox="1"/>
          <p:nvPr/>
        </p:nvSpPr>
        <p:spPr>
          <a:xfrm>
            <a:off x="123800" y="2366650"/>
            <a:ext cx="4072799" cy="160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3600">
                <a:solidFill>
                  <a:srgbClr val="434343"/>
                </a:solidFill>
                <a:latin typeface="Comfortaa"/>
                <a:ea typeface="Comfortaa"/>
                <a:cs typeface="Comfortaa"/>
                <a:sym typeface="Comfortaa"/>
              </a:rPr>
              <a:t>MINIMUM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b="1" lang="en" sz="3600">
                <a:solidFill>
                  <a:srgbClr val="434343"/>
                </a:solidFill>
                <a:latin typeface="Comfortaa"/>
                <a:ea typeface="Comfortaa"/>
                <a:cs typeface="Comfortaa"/>
                <a:sym typeface="Comfortaa"/>
              </a:rPr>
              <a:t>EFFECTIVE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3600">
                <a:solidFill>
                  <a:srgbClr val="434343"/>
                </a:solidFill>
                <a:latin typeface="Comfortaa"/>
                <a:ea typeface="Comfortaa"/>
                <a:cs typeface="Comfortaa"/>
                <a:sym typeface="Comfortaa"/>
              </a:rPr>
              <a:t>DOSE?</a:t>
            </a:r>
          </a:p>
        </p:txBody>
      </p:sp>
      <p:sp>
        <p:nvSpPr>
          <p:cNvPr id="35" name="Shape 35"/>
          <p:cNvSpPr txBox="1"/>
          <p:nvPr/>
        </p:nvSpPr>
        <p:spPr>
          <a:xfrm>
            <a:off x="116400" y="3970150"/>
            <a:ext cx="3494999" cy="9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HOW </a:t>
            </a:r>
            <a:r>
              <a:rPr b="1" lang="en" sz="1800">
                <a:solidFill>
                  <a:srgbClr val="A61C00"/>
                </a:solidFill>
                <a:latin typeface="Raleway"/>
                <a:ea typeface="Raleway"/>
                <a:cs typeface="Raleway"/>
                <a:sym typeface="Raleway"/>
              </a:rPr>
              <a:t>JACK MIZE</a:t>
            </a:r>
            <a:r>
              <a:rPr lang="en" sz="1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 IS HELPING BUSINESSES FLOURISH WITH THIS RADICAL CONCEPT</a:t>
            </a:r>
          </a:p>
        </p:txBody>
      </p:sp>
      <p:sp>
        <p:nvSpPr>
          <p:cNvPr id="36" name="Shape 36"/>
          <p:cNvSpPr txBox="1"/>
          <p:nvPr/>
        </p:nvSpPr>
        <p:spPr>
          <a:xfrm>
            <a:off x="123800" y="5109150"/>
            <a:ext cx="4658400" cy="1279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600">
                <a:latin typeface="Impact"/>
                <a:ea typeface="Impact"/>
                <a:cs typeface="Impact"/>
                <a:sym typeface="Impact"/>
              </a:rPr>
              <a:t>The Incredible Power Of Believing In Yourself</a:t>
            </a:r>
          </a:p>
        </p:txBody>
      </p:sp>
      <p:sp>
        <p:nvSpPr>
          <p:cNvPr id="37" name="Shape 37"/>
          <p:cNvSpPr txBox="1"/>
          <p:nvPr/>
        </p:nvSpPr>
        <p:spPr>
          <a:xfrm>
            <a:off x="0" y="6555825"/>
            <a:ext cx="811799" cy="1154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9600">
                <a:solidFill>
                  <a:srgbClr val="A61C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</a:t>
            </a:r>
          </a:p>
        </p:txBody>
      </p:sp>
      <p:sp>
        <p:nvSpPr>
          <p:cNvPr id="38" name="Shape 38"/>
          <p:cNvSpPr txBox="1"/>
          <p:nvPr/>
        </p:nvSpPr>
        <p:spPr>
          <a:xfrm>
            <a:off x="660200" y="6665325"/>
            <a:ext cx="3000000" cy="563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000">
                <a:solidFill>
                  <a:srgbClr val="99999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SOCIAL MEDIA</a:t>
            </a:r>
          </a:p>
        </p:txBody>
      </p:sp>
      <p:sp>
        <p:nvSpPr>
          <p:cNvPr id="39" name="Shape 39"/>
          <p:cNvSpPr txBox="1"/>
          <p:nvPr/>
        </p:nvSpPr>
        <p:spPr>
          <a:xfrm>
            <a:off x="660200" y="7122525"/>
            <a:ext cx="3247499" cy="4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>
                <a:solidFill>
                  <a:srgbClr val="99999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STRATEGIES</a:t>
            </a:r>
          </a:p>
        </p:txBody>
      </p:sp>
      <p:sp>
        <p:nvSpPr>
          <p:cNvPr id="40" name="Shape 40"/>
          <p:cNvSpPr txBox="1"/>
          <p:nvPr/>
        </p:nvSpPr>
        <p:spPr>
          <a:xfrm>
            <a:off x="116400" y="7506000"/>
            <a:ext cx="3543900" cy="68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rgbClr val="99999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Businesses Trying To Catch Up To Their Competition</a:t>
            </a:r>
          </a:p>
        </p:txBody>
      </p:sp>
      <p:sp>
        <p:nvSpPr>
          <p:cNvPr id="41" name="Shape 41"/>
          <p:cNvSpPr txBox="1"/>
          <p:nvPr/>
        </p:nvSpPr>
        <p:spPr>
          <a:xfrm>
            <a:off x="192625" y="8378450"/>
            <a:ext cx="3543900" cy="1018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latin typeface="Impact"/>
                <a:ea typeface="Impact"/>
                <a:cs typeface="Impact"/>
                <a:sym typeface="Impact"/>
              </a:rPr>
              <a:t>The 3 Sales-Boosting Freebies Customers Can't Resist</a:t>
            </a:r>
          </a:p>
        </p:txBody>
      </p:sp>
      <p:pic>
        <p:nvPicPr>
          <p:cNvPr id="42" name="Shape 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9656500"/>
            <a:ext cx="7826100" cy="446399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Shape 43"/>
          <p:cNvSpPr txBox="1"/>
          <p:nvPr/>
        </p:nvSpPr>
        <p:spPr>
          <a:xfrm>
            <a:off x="0" y="9669000"/>
            <a:ext cx="77724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22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THE 10 BEHAVIORS OF UNSTOPPABLE ENTREPRENEURS</a:t>
            </a:r>
          </a:p>
        </p:txBody>
      </p:sp>
      <p:sp>
        <p:nvSpPr>
          <p:cNvPr id="44" name="Shape 44"/>
          <p:cNvSpPr txBox="1"/>
          <p:nvPr/>
        </p:nvSpPr>
        <p:spPr>
          <a:xfrm>
            <a:off x="4378675" y="8751650"/>
            <a:ext cx="3000000" cy="79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lang="en">
                <a:solidFill>
                  <a:srgbClr val="FFD966"/>
                </a:solidFill>
                <a:latin typeface="Comfortaa"/>
                <a:ea typeface="Comfortaa"/>
                <a:cs typeface="Comfortaa"/>
                <a:sym typeface="Comfortaa"/>
              </a:rPr>
              <a:t>Jack Mize</a:t>
            </a:r>
          </a:p>
          <a:p>
            <a:pPr lvl="0" rtl="0" algn="r">
              <a:spcBef>
                <a:spcPts val="0"/>
              </a:spcBef>
              <a:buNone/>
            </a:pPr>
            <a:r>
              <a:rPr lang="en">
                <a:solidFill>
                  <a:srgbClr val="FFD966"/>
                </a:solidFill>
                <a:latin typeface="Comfortaa"/>
                <a:ea typeface="Comfortaa"/>
                <a:cs typeface="Comfortaa"/>
                <a:sym typeface="Comfortaa"/>
              </a:rPr>
              <a:t>Co-Founder, Authority Alchemy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